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6C07A1-C803-4E43-B097-4746184AE3E8}"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389582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C07A1-C803-4E43-B097-4746184AE3E8}"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164182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C07A1-C803-4E43-B097-4746184AE3E8}"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311314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C07A1-C803-4E43-B097-4746184AE3E8}"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110594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C07A1-C803-4E43-B097-4746184AE3E8}"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21745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6C07A1-C803-4E43-B097-4746184AE3E8}"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152940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6C07A1-C803-4E43-B097-4746184AE3E8}"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251410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C07A1-C803-4E43-B097-4746184AE3E8}" type="datetimeFigureOut">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19771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C07A1-C803-4E43-B097-4746184AE3E8}" type="datetimeFigureOut">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235544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C07A1-C803-4E43-B097-4746184AE3E8}"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396189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C07A1-C803-4E43-B097-4746184AE3E8}"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201850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C07A1-C803-4E43-B097-4746184AE3E8}" type="datetimeFigureOut">
              <a:rPr lang="en-US" smtClean="0"/>
              <a:t>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1B3A9-E175-48E4-9436-D9C781C5DED6}" type="slidenum">
              <a:rPr lang="en-US" smtClean="0"/>
              <a:t>‹#›</a:t>
            </a:fld>
            <a:endParaRPr lang="en-US"/>
          </a:p>
        </p:txBody>
      </p:sp>
    </p:spTree>
    <p:extLst>
      <p:ext uri="{BB962C8B-B14F-4D97-AF65-F5344CB8AC3E}">
        <p14:creationId xmlns:p14="http://schemas.microsoft.com/office/powerpoint/2010/main" val="261831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vi-VN" dirty="0" smtClean="0"/>
              <a:t/>
            </a:r>
            <a:br>
              <a:rPr lang="vi-VN" dirty="0" smtClean="0"/>
            </a:br>
            <a:endParaRPr lang="en-US" dirty="0"/>
          </a:p>
        </p:txBody>
      </p:sp>
      <p:sp>
        <p:nvSpPr>
          <p:cNvPr id="3" name="Subtitle 2"/>
          <p:cNvSpPr>
            <a:spLocks noGrp="1"/>
          </p:cNvSpPr>
          <p:nvPr>
            <p:ph type="subTitle" idx="1"/>
          </p:nvPr>
        </p:nvSpPr>
        <p:spPr/>
        <p:txBody>
          <a:bodyPr/>
          <a:lstStyle/>
          <a:p>
            <a:endParaRPr lang="vi-VN" dirty="0" smtClean="0"/>
          </a:p>
          <a:p>
            <a:endParaRPr lang="en-US"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19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2638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447800"/>
            <a:ext cx="7543800" cy="4800600"/>
          </a:xfrm>
          <a:prstGeom prst="rect">
            <a:avLst/>
          </a:prstGeom>
        </p:spPr>
      </p:pic>
      <p:sp>
        <p:nvSpPr>
          <p:cNvPr id="7" name="Rectangle 6"/>
          <p:cNvSpPr/>
          <p:nvPr/>
        </p:nvSpPr>
        <p:spPr>
          <a:xfrm>
            <a:off x="838200" y="1524000"/>
            <a:ext cx="7543800" cy="1261884"/>
          </a:xfrm>
          <a:prstGeom prst="rect">
            <a:avLst/>
          </a:prstGeom>
        </p:spPr>
        <p:txBody>
          <a:bodyPr wrap="square">
            <a:spAutoFit/>
          </a:bodyPr>
          <a:lstStyle/>
          <a:p>
            <a:endParaRPr lang="vi-VN" b="1" i="1" dirty="0" smtClean="0">
              <a:solidFill>
                <a:srgbClr val="EE1700"/>
              </a:solidFill>
              <a:effectLst>
                <a:glow rad="127000">
                  <a:schemeClr val="accent6">
                    <a:lumMod val="20000"/>
                    <a:lumOff val="80000"/>
                  </a:schemeClr>
                </a:glow>
              </a:effectLst>
              <a:cs typeface="Times New Roman" pitchFamily="18" charset="0"/>
            </a:endParaRPr>
          </a:p>
          <a:p>
            <a:r>
              <a:rPr lang="vi-VN" sz="4000" b="1" i="1" dirty="0" smtClean="0">
                <a:solidFill>
                  <a:srgbClr val="EE1700"/>
                </a:solidFill>
                <a:effectLst>
                  <a:glow rad="127000">
                    <a:schemeClr val="accent6">
                      <a:lumMod val="20000"/>
                      <a:lumOff val="80000"/>
                    </a:schemeClr>
                  </a:glow>
                </a:effectLst>
                <a:latin typeface="+mj-lt"/>
                <a:cs typeface="Times New Roman" pitchFamily="18" charset="0"/>
              </a:rPr>
              <a:t>Hân hạnh giới thiệu chương trình</a:t>
            </a:r>
          </a:p>
          <a:p>
            <a:endParaRPr lang="en-US" dirty="0"/>
          </a:p>
        </p:txBody>
      </p:sp>
      <p:sp>
        <p:nvSpPr>
          <p:cNvPr id="8" name="Rectangle 7"/>
          <p:cNvSpPr/>
          <p:nvPr/>
        </p:nvSpPr>
        <p:spPr>
          <a:xfrm>
            <a:off x="457200" y="6324600"/>
            <a:ext cx="4100033" cy="400110"/>
          </a:xfrm>
          <a:prstGeom prst="rect">
            <a:avLst/>
          </a:prstGeom>
        </p:spPr>
        <p:txBody>
          <a:bodyPr wrap="none">
            <a:spAutoFit/>
          </a:bodyPr>
          <a:lstStyle/>
          <a:p>
            <a:r>
              <a:rPr lang="vi-VN" sz="2000" b="1" dirty="0">
                <a:solidFill>
                  <a:srgbClr val="FFC000"/>
                </a:solidFill>
                <a:latin typeface="+mj-lt"/>
              </a:rPr>
              <a:t>Bản quyền TayViet Communication</a:t>
            </a:r>
          </a:p>
        </p:txBody>
      </p:sp>
    </p:spTree>
    <p:extLst>
      <p:ext uri="{BB962C8B-B14F-4D97-AF65-F5344CB8AC3E}">
        <p14:creationId xmlns:p14="http://schemas.microsoft.com/office/powerpoint/2010/main" val="356529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chemeClr val="accent1">
                <a:tint val="44500"/>
                <a:satMod val="160000"/>
              </a:schemeClr>
            </a:gs>
            <a:gs pos="97000">
              <a:schemeClr val="accent1">
                <a:tint val="23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0" y="4267200"/>
            <a:ext cx="2971800" cy="1143000"/>
          </a:xfrm>
        </p:spPr>
        <p:txBody>
          <a:bodyPr>
            <a:normAutofit fontScale="90000"/>
          </a:bodyPr>
          <a:lstStyle/>
          <a:p>
            <a:r>
              <a:rPr lang="vi-VN" dirty="0" smtClean="0"/>
              <a:t/>
            </a:r>
            <a:br>
              <a:rPr lang="vi-VN" dirty="0" smtClean="0"/>
            </a:br>
            <a:endParaRPr lang="en-US" dirty="0"/>
          </a:p>
        </p:txBody>
      </p:sp>
      <p:sp>
        <p:nvSpPr>
          <p:cNvPr id="3" name="Content Placeholder 2"/>
          <p:cNvSpPr>
            <a:spLocks noGrp="1"/>
          </p:cNvSpPr>
          <p:nvPr>
            <p:ph idx="1"/>
          </p:nvPr>
        </p:nvSpPr>
        <p:spPr>
          <a:xfrm>
            <a:off x="304800" y="1600200"/>
            <a:ext cx="4419600" cy="4191000"/>
          </a:xfrm>
          <a:ln w="57150">
            <a:solidFill>
              <a:schemeClr val="bg1"/>
            </a:solidFill>
          </a:ln>
        </p:spPr>
        <p:txBody>
          <a:bodyPr>
            <a:normAutofit fontScale="77500" lnSpcReduction="20000"/>
          </a:bodyPr>
          <a:lstStyle/>
          <a:p>
            <a:pPr marL="0" indent="0">
              <a:buNone/>
            </a:pPr>
            <a:r>
              <a:rPr lang="vi-VN" dirty="0" smtClean="0"/>
              <a:t>     </a:t>
            </a:r>
          </a:p>
          <a:p>
            <a:pPr marL="0" indent="0">
              <a:buNone/>
            </a:pPr>
            <a:r>
              <a:rPr lang="vi-VN" dirty="0"/>
              <a:t> </a:t>
            </a:r>
            <a:r>
              <a:rPr lang="vi-VN" dirty="0" smtClean="0"/>
              <a:t>    </a:t>
            </a:r>
            <a:r>
              <a:rPr lang="vi-VN" dirty="0" smtClean="0">
                <a:latin typeface="+mj-lt"/>
              </a:rPr>
              <a:t>Tổ Ấm Yêu Thương là chương trình nhằm giới thiệu  chia sẻ những câu chuyện thú vị về giữ cân bằng trong cuộc sống liên quan đến những điểm chung về sức khỏe, dinh dưỡng, đời sống tinh thần của mỗi gia đình mang tên </a:t>
            </a:r>
            <a:r>
              <a:rPr lang="vi-VN" b="1" dirty="0" smtClean="0">
                <a:solidFill>
                  <a:srgbClr val="FF0000"/>
                </a:solidFill>
                <a:latin typeface="+mj-lt"/>
              </a:rPr>
              <a:t>‘’Tổ ấm yêu thương’’ </a:t>
            </a:r>
            <a:r>
              <a:rPr lang="vi-VN" dirty="0" smtClean="0">
                <a:latin typeface="+mj-lt"/>
              </a:rPr>
              <a:t>sẽ là món quà tinh thần gần gũi, vui tươi, nhẹ nhàng và ý nghĩa cho nhiều gia đình trong ngày cuối tuần.</a:t>
            </a:r>
            <a:endParaRPr lang="en-US" dirty="0">
              <a:latin typeface="+mj-lt"/>
            </a:endParaRPr>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67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200" y="6228546"/>
            <a:ext cx="5486400" cy="400110"/>
          </a:xfrm>
          <a:prstGeom prst="rect">
            <a:avLst/>
          </a:prstGeom>
        </p:spPr>
        <p:txBody>
          <a:bodyPr wrap="square">
            <a:spAutoFit/>
          </a:bodyPr>
          <a:lstStyle/>
          <a:p>
            <a:r>
              <a:rPr lang="vi-VN" sz="2000" b="1" dirty="0">
                <a:solidFill>
                  <a:srgbClr val="FFC000"/>
                </a:solidFill>
                <a:latin typeface="+mj-lt"/>
              </a:rPr>
              <a:t>Bản quyền TayViet Communication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04800"/>
            <a:ext cx="3810000" cy="317862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3657600"/>
            <a:ext cx="3810000" cy="2971800"/>
          </a:xfrm>
          <a:prstGeom prst="rect">
            <a:avLst/>
          </a:prstGeom>
        </p:spPr>
      </p:pic>
    </p:spTree>
    <p:extLst>
      <p:ext uri="{BB962C8B-B14F-4D97-AF65-F5344CB8AC3E}">
        <p14:creationId xmlns:p14="http://schemas.microsoft.com/office/powerpoint/2010/main" val="201526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chemeClr val="accent1">
                <a:tint val="44500"/>
                <a:satMod val="160000"/>
              </a:schemeClr>
            </a:gs>
            <a:gs pos="100000">
              <a:schemeClr val="accent1">
                <a:tint val="23500"/>
                <a:satMod val="160000"/>
              </a:schemeClr>
            </a:gs>
            <a:gs pos="92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4419600" cy="1295400"/>
          </a:xfrm>
          <a:ln w="28575">
            <a:solidFill>
              <a:schemeClr val="accent1"/>
            </a:solidFill>
          </a:ln>
        </p:spPr>
        <p:txBody>
          <a:bodyPr>
            <a:noAutofit/>
          </a:bodyPr>
          <a:lstStyle/>
          <a:p>
            <a:pPr algn="l"/>
            <a:r>
              <a:rPr lang="vi-VN" sz="2000" b="1" dirty="0" smtClean="0">
                <a:solidFill>
                  <a:srgbClr val="FF3399"/>
                </a:solidFill>
                <a:latin typeface="Times New Roman" pitchFamily="18" charset="0"/>
                <a:cs typeface="Times New Roman" pitchFamily="18" charset="0"/>
              </a:rPr>
              <a:t>               1. Cả nhà đều vui </a:t>
            </a:r>
            <a:r>
              <a:rPr lang="vi-VN" sz="2000" b="1" dirty="0" smtClean="0">
                <a:latin typeface="Times New Roman" pitchFamily="18" charset="0"/>
                <a:cs typeface="Times New Roman" pitchFamily="18" charset="0"/>
              </a:rPr>
              <a:t>(6 phút)</a:t>
            </a:r>
            <a:r>
              <a:rPr lang="vi-VN" sz="2000" dirty="0" smtClean="0">
                <a:latin typeface="Times New Roman" pitchFamily="18" charset="0"/>
                <a:cs typeface="Times New Roman" pitchFamily="18" charset="0"/>
              </a:rPr>
              <a:t/>
            </a:r>
            <a:br>
              <a:rPr lang="vi-VN" sz="2000" dirty="0" smtClean="0">
                <a:latin typeface="Times New Roman" pitchFamily="18" charset="0"/>
                <a:cs typeface="Times New Roman" pitchFamily="18" charset="0"/>
              </a:rPr>
            </a:br>
            <a:r>
              <a:rPr lang="vi-VN" sz="2000" dirty="0" smtClean="0">
                <a:latin typeface="Times New Roman" pitchFamily="18" charset="0"/>
                <a:cs typeface="Times New Roman" pitchFamily="18" charset="0"/>
              </a:rPr>
              <a:t>Là chuỗi đề tài đa dạng, phong phú xoay quanh những điều quan tâm của nhiều gia đình hiện nay.</a:t>
            </a: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a:xfrm>
            <a:off x="3619500" y="3733800"/>
            <a:ext cx="5143500" cy="1371600"/>
          </a:xfrm>
          <a:ln w="38100">
            <a:solidFill>
              <a:schemeClr val="tx2"/>
            </a:solidFill>
          </a:ln>
        </p:spPr>
        <p:txBody>
          <a:bodyPr>
            <a:normAutofit/>
          </a:bodyPr>
          <a:lstStyle/>
          <a:p>
            <a:pPr marL="0" indent="0">
              <a:buNone/>
            </a:pPr>
            <a:r>
              <a:rPr lang="vi-VN" sz="2000" b="1" dirty="0" smtClean="0">
                <a:solidFill>
                  <a:srgbClr val="FF3399"/>
                </a:solidFill>
                <a:latin typeface="+mj-lt"/>
              </a:rPr>
              <a:t>        2. Giải tỏa những băn khoăn </a:t>
            </a:r>
            <a:r>
              <a:rPr lang="vi-VN" sz="2000" b="1" dirty="0" smtClean="0">
                <a:latin typeface="+mj-lt"/>
              </a:rPr>
              <a:t>(6 phút)</a:t>
            </a:r>
          </a:p>
          <a:p>
            <a:pPr marL="0" indent="0">
              <a:buNone/>
            </a:pPr>
            <a:r>
              <a:rPr lang="vi-VN" sz="2000" dirty="0" smtClean="0">
                <a:latin typeface="+mj-lt"/>
              </a:rPr>
              <a:t>Talkshow với chuyên gia tâm lý, sức khỏe, văn hóa, giáo dục và các lĩnh vực khác liên quan đến đời sống gia đình.</a:t>
            </a:r>
          </a:p>
          <a:p>
            <a:endParaRPr lang="en-US" dirty="0"/>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67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743200" y="76200"/>
            <a:ext cx="6324600" cy="1063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smtClean="0">
                <a:solidFill>
                  <a:srgbClr val="FF0000"/>
                </a:solidFill>
                <a:latin typeface="+mj-lt"/>
              </a:rPr>
              <a:t>CẤU TRÚC CHƯƠNG TRÌNH</a:t>
            </a:r>
            <a:endParaRPr lang="en-US" sz="3500" b="1" dirty="0">
              <a:solidFill>
                <a:srgbClr val="FF0000"/>
              </a:solidFill>
              <a:latin typeface="+mj-lt"/>
            </a:endParaRPr>
          </a:p>
        </p:txBody>
      </p:sp>
      <p:sp>
        <p:nvSpPr>
          <p:cNvPr id="6" name="Rectangle 5"/>
          <p:cNvSpPr/>
          <p:nvPr/>
        </p:nvSpPr>
        <p:spPr>
          <a:xfrm>
            <a:off x="457200" y="5308937"/>
            <a:ext cx="4114800" cy="1015663"/>
          </a:xfrm>
          <a:prstGeom prst="rect">
            <a:avLst/>
          </a:prstGeom>
          <a:ln w="38100">
            <a:solidFill>
              <a:schemeClr val="tx2"/>
            </a:solidFill>
          </a:ln>
        </p:spPr>
        <p:txBody>
          <a:bodyPr wrap="square">
            <a:spAutoFit/>
          </a:bodyPr>
          <a:lstStyle/>
          <a:p>
            <a:r>
              <a:rPr lang="vi-VN" sz="2000" b="1" dirty="0" smtClean="0">
                <a:solidFill>
                  <a:srgbClr val="FF3399"/>
                </a:solidFill>
                <a:effectLst>
                  <a:glow rad="63500">
                    <a:schemeClr val="accent5">
                      <a:lumMod val="20000"/>
                      <a:lumOff val="80000"/>
                      <a:alpha val="40000"/>
                    </a:schemeClr>
                  </a:glow>
                  <a:reflection stA="27000" endPos="56000" dir="5400000" sy="-100000" algn="bl" rotWithShape="0"/>
                </a:effectLst>
                <a:latin typeface="Times New Roman" pitchFamily="18" charset="0"/>
                <a:cs typeface="Times New Roman" pitchFamily="18" charset="0"/>
              </a:rPr>
              <a:t>                3. Mẹo vặt </a:t>
            </a:r>
            <a:r>
              <a:rPr lang="vi-VN" sz="2000" b="1" dirty="0" smtClean="0">
                <a:effectLst>
                  <a:glow rad="63500">
                    <a:schemeClr val="accent5">
                      <a:lumMod val="20000"/>
                      <a:lumOff val="80000"/>
                      <a:alpha val="40000"/>
                    </a:schemeClr>
                  </a:glow>
                  <a:reflection stA="27000" endPos="56000" dir="5400000" sy="-100000" algn="bl" rotWithShape="0"/>
                </a:effectLst>
                <a:latin typeface="Times New Roman" pitchFamily="18" charset="0"/>
                <a:cs typeface="Times New Roman" pitchFamily="18" charset="0"/>
              </a:rPr>
              <a:t>(2 phút)</a:t>
            </a:r>
          </a:p>
          <a:p>
            <a:r>
              <a:rPr lang="vi-VN" sz="2000" dirty="0" smtClean="0">
                <a:effectLst>
                  <a:glow rad="63500">
                    <a:schemeClr val="accent5">
                      <a:lumMod val="20000"/>
                      <a:lumOff val="80000"/>
                      <a:alpha val="40000"/>
                    </a:schemeClr>
                  </a:glow>
                  <a:reflection stA="27000" endPos="56000" dir="5400000" sy="-100000" algn="bl" rotWithShape="0"/>
                </a:effectLst>
                <a:latin typeface="Times New Roman" pitchFamily="18" charset="0"/>
                <a:cs typeface="Times New Roman" pitchFamily="18" charset="0"/>
              </a:rPr>
              <a:t>Hướng dẫn, chia sẽ những mẹo hay thường ngày trong cuộc sống. </a:t>
            </a:r>
            <a:endParaRPr lang="en-US" sz="2000" dirty="0"/>
          </a:p>
        </p:txBody>
      </p:sp>
      <p:sp>
        <p:nvSpPr>
          <p:cNvPr id="8" name="Rectangle 7"/>
          <p:cNvSpPr/>
          <p:nvPr/>
        </p:nvSpPr>
        <p:spPr>
          <a:xfrm>
            <a:off x="535766" y="6400800"/>
            <a:ext cx="4100033" cy="400110"/>
          </a:xfrm>
          <a:prstGeom prst="rect">
            <a:avLst/>
          </a:prstGeom>
        </p:spPr>
        <p:txBody>
          <a:bodyPr wrap="none">
            <a:spAutoFit/>
          </a:bodyPr>
          <a:lstStyle/>
          <a:p>
            <a:r>
              <a:rPr lang="vi-VN" sz="2000" b="1" dirty="0">
                <a:solidFill>
                  <a:srgbClr val="FFC000"/>
                </a:solidFill>
                <a:latin typeface="+mj-lt"/>
              </a:rPr>
              <a:t>Bản quyền TayViet Communication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219200"/>
            <a:ext cx="3048000" cy="23622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667000"/>
            <a:ext cx="3048000" cy="25146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5231601"/>
            <a:ext cx="1676400" cy="155019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600" y="5231601"/>
            <a:ext cx="1600200" cy="1550199"/>
          </a:xfrm>
          <a:prstGeom prst="rect">
            <a:avLst/>
          </a:prstGeom>
        </p:spPr>
      </p:pic>
    </p:spTree>
    <p:extLst>
      <p:ext uri="{BB962C8B-B14F-4D97-AF65-F5344CB8AC3E}">
        <p14:creationId xmlns:p14="http://schemas.microsoft.com/office/powerpoint/2010/main" val="111730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100000">
              <a:schemeClr val="accent1">
                <a:tint val="44500"/>
                <a:satMod val="160000"/>
              </a:schemeClr>
            </a:gs>
            <a:gs pos="100000">
              <a:schemeClr val="accent1">
                <a:tint val="23500"/>
                <a:satMod val="160000"/>
              </a:schemeClr>
            </a:gs>
            <a:gs pos="92000">
              <a:schemeClr val="accent1">
                <a:tint val="23500"/>
                <a:satMod val="16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6248400"/>
            <a:ext cx="5181600" cy="1143000"/>
          </a:xfrm>
        </p:spPr>
        <p:txBody>
          <a:bodyPr>
            <a:normAutofit/>
          </a:bodyPr>
          <a:lstStyle/>
          <a:p>
            <a:r>
              <a:rPr lang="vi-VN" sz="2200" b="1" dirty="0" smtClean="0">
                <a:solidFill>
                  <a:srgbClr val="FFC000"/>
                </a:solidFill>
                <a:latin typeface="+mj-lt"/>
              </a:rPr>
              <a:t>Bản quyền TayViet Communication</a:t>
            </a:r>
            <a:r>
              <a:rPr lang="vi-VN" b="1" dirty="0" smtClean="0">
                <a:solidFill>
                  <a:srgbClr val="FFC000"/>
                </a:solidFill>
                <a:latin typeface="+mj-lt"/>
              </a:rPr>
              <a:t/>
            </a:r>
            <a:br>
              <a:rPr lang="vi-VN" b="1" dirty="0" smtClean="0">
                <a:solidFill>
                  <a:srgbClr val="FFC000"/>
                </a:solidFill>
                <a:latin typeface="+mj-lt"/>
              </a:rPr>
            </a:br>
            <a:endParaRPr lang="en-US" dirty="0"/>
          </a:p>
        </p:txBody>
      </p:sp>
      <p:sp>
        <p:nvSpPr>
          <p:cNvPr id="3" name="Content Placeholder 2"/>
          <p:cNvSpPr>
            <a:spLocks noGrp="1"/>
          </p:cNvSpPr>
          <p:nvPr>
            <p:ph idx="1"/>
          </p:nvPr>
        </p:nvSpPr>
        <p:spPr>
          <a:xfrm>
            <a:off x="228600" y="1600200"/>
            <a:ext cx="4267200" cy="4525963"/>
          </a:xfrm>
        </p:spPr>
        <p:txBody>
          <a:bodyPr>
            <a:normAutofit fontScale="77500" lnSpcReduction="20000"/>
          </a:bodyPr>
          <a:lstStyle/>
          <a:p>
            <a:pPr>
              <a:lnSpc>
                <a:spcPct val="150000"/>
              </a:lnSpc>
              <a:defRPr/>
            </a:pPr>
            <a:r>
              <a:rPr lang="vi-VN"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Thời lượng</a:t>
            </a:r>
            <a:r>
              <a:rPr lang="en-US"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r>
              <a:rPr lang="vi-VN"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15 phút/chương trình</a:t>
            </a:r>
            <a:endParaRPr lang="en-US"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endParaRPr>
          </a:p>
          <a:p>
            <a:pPr>
              <a:lnSpc>
                <a:spcPct val="150000"/>
              </a:lnSpc>
              <a:defRPr/>
            </a:pPr>
            <a:r>
              <a:rPr lang="en-US" b="1" i="1" dirty="0" err="1">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Tần</a:t>
            </a:r>
            <a:r>
              <a:rPr lang="en-US"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r>
              <a:rPr lang="en-US" b="1" i="1" dirty="0" err="1">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số</a:t>
            </a:r>
            <a:r>
              <a:rPr lang="en-US"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r>
              <a:rPr lang="en-US" b="1" i="1" dirty="0" err="1">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phát</a:t>
            </a:r>
            <a:r>
              <a:rPr lang="en-US"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r>
              <a:rPr lang="en-US" b="1" i="1" dirty="0" err="1">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sóng</a:t>
            </a:r>
            <a:r>
              <a:rPr lang="vi-VN"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r>
              <a:rPr lang="en-US" b="1" i="1" dirty="0" err="1">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mỗi</a:t>
            </a:r>
            <a:r>
              <a:rPr lang="en-US"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r>
              <a:rPr lang="en-US" b="1" i="1" dirty="0" err="1">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tuần</a:t>
            </a:r>
            <a:r>
              <a:rPr lang="en-US"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01 </a:t>
            </a:r>
            <a:r>
              <a:rPr lang="en-US" b="1" i="1" dirty="0" err="1">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số</a:t>
            </a:r>
            <a:r>
              <a:rPr lang="en-US"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x 52 </a:t>
            </a:r>
            <a:r>
              <a:rPr lang="en-US" b="1" i="1" dirty="0" err="1">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tuần</a:t>
            </a:r>
            <a:r>
              <a:rPr lang="en-US"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a:t>
            </a:r>
            <a:r>
              <a:rPr lang="en-US" b="1" i="1" dirty="0" err="1">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năm</a:t>
            </a:r>
            <a:endParaRPr lang="en-US"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endParaRPr>
          </a:p>
          <a:p>
            <a:pPr>
              <a:lnSpc>
                <a:spcPct val="150000"/>
              </a:lnSpc>
              <a:defRPr/>
            </a:pPr>
            <a:r>
              <a:rPr lang="vi-VN"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Giờ và kênh phát sóng: </a:t>
            </a:r>
            <a:r>
              <a:rPr lang="vi-VN" b="1" i="1" dirty="0" smtClean="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10h sáng</a:t>
            </a:r>
            <a:r>
              <a:rPr lang="en-US" b="1" i="1" dirty="0" smtClean="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r>
              <a:rPr lang="vi-VN"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thứ 7/HTV</a:t>
            </a:r>
            <a:r>
              <a:rPr lang="en-US"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7</a:t>
            </a:r>
            <a:endParaRPr lang="en-US" b="1" i="1" dirty="0">
              <a:solidFill>
                <a:srgbClr val="FF3399"/>
              </a:solidFill>
              <a:effectLst>
                <a:outerShdw blurRad="38100" dist="38100" dir="2700000" algn="tl">
                  <a:srgbClr val="000000">
                    <a:alpha val="43137"/>
                  </a:srgbClr>
                </a:outerShdw>
              </a:effectLst>
              <a:latin typeface="Times New Roman" pitchFamily="18" charset="0"/>
              <a:cs typeface="Times New Roman" pitchFamily="18" charset="0"/>
            </a:endParaRPr>
          </a:p>
          <a:p>
            <a:pPr>
              <a:lnSpc>
                <a:spcPct val="150000"/>
              </a:lnSpc>
              <a:defRPr/>
            </a:pPr>
            <a:r>
              <a:rPr lang="vi-VN"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Đơ</a:t>
            </a:r>
            <a:r>
              <a:rPr lang="en-US"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n</a:t>
            </a:r>
            <a:r>
              <a:rPr lang="vi-VN"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vị sản xuất: </a:t>
            </a:r>
            <a:r>
              <a:rPr lang="vi-VN"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Tây Việt Communication</a:t>
            </a:r>
            <a:endParaRPr lang="en-US" b="1" i="1" dirty="0">
              <a:solidFill>
                <a:srgbClr val="FF33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38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503714" y="76199"/>
            <a:ext cx="6629400" cy="10636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smtClean="0">
                <a:solidFill>
                  <a:srgbClr val="FF0000"/>
                </a:solidFill>
                <a:latin typeface="+mj-lt"/>
              </a:rPr>
              <a:t>THÔNG TIN CHƯƠNG TRÌNH</a:t>
            </a:r>
            <a:endParaRPr lang="en-US" sz="3500" b="1" dirty="0">
              <a:solidFill>
                <a:srgbClr val="FF0000"/>
              </a:solidFill>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76400"/>
            <a:ext cx="4267200" cy="4419600"/>
          </a:xfrm>
          <a:prstGeom prst="rect">
            <a:avLst/>
          </a:prstGeom>
        </p:spPr>
      </p:pic>
    </p:spTree>
    <p:extLst>
      <p:ext uri="{BB962C8B-B14F-4D97-AF65-F5344CB8AC3E}">
        <p14:creationId xmlns:p14="http://schemas.microsoft.com/office/powerpoint/2010/main" val="423333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100000">
              <a:schemeClr val="accent1">
                <a:tint val="44500"/>
                <a:satMod val="160000"/>
              </a:schemeClr>
            </a:gs>
            <a:gs pos="100000">
              <a:schemeClr val="accent1">
                <a:tint val="23500"/>
                <a:satMod val="160000"/>
              </a:schemeClr>
            </a:gs>
            <a:gs pos="92000">
              <a:schemeClr val="accent1">
                <a:tint val="23500"/>
                <a:satMod val="16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6172200"/>
            <a:ext cx="5334000" cy="685800"/>
          </a:xfrm>
        </p:spPr>
        <p:txBody>
          <a:bodyPr>
            <a:normAutofit/>
          </a:bodyPr>
          <a:lstStyle/>
          <a:p>
            <a:r>
              <a:rPr lang="vi-VN" sz="2000" b="1" dirty="0" smtClean="0">
                <a:solidFill>
                  <a:srgbClr val="FFC000"/>
                </a:solidFill>
              </a:rPr>
              <a:t>Bản quyền TayViet Communication</a:t>
            </a:r>
            <a:endParaRPr lang="en-US" sz="2000" dirty="0"/>
          </a:p>
        </p:txBody>
      </p:sp>
      <p:sp>
        <p:nvSpPr>
          <p:cNvPr id="3" name="Content Placeholder 2"/>
          <p:cNvSpPr>
            <a:spLocks noGrp="1"/>
          </p:cNvSpPr>
          <p:nvPr>
            <p:ph idx="1"/>
          </p:nvPr>
        </p:nvSpPr>
        <p:spPr>
          <a:xfrm>
            <a:off x="1600200" y="2590800"/>
            <a:ext cx="6705600" cy="2666999"/>
          </a:xfrm>
        </p:spPr>
        <p:txBody>
          <a:bodyPr/>
          <a:lstStyle/>
          <a:p>
            <a:pPr>
              <a:defRPr/>
            </a:pPr>
            <a:r>
              <a:rPr lang="vi-VN" sz="2500" dirty="0">
                <a:latin typeface="+mj-lt"/>
              </a:rPr>
              <a:t>+ 01 TVC 30" đầu hoặc cuối chương trình </a:t>
            </a:r>
            <a:endParaRPr lang="en-US" sz="2500" dirty="0">
              <a:latin typeface="+mj-lt"/>
            </a:endParaRPr>
          </a:p>
          <a:p>
            <a:pPr>
              <a:defRPr/>
            </a:pPr>
            <a:r>
              <a:rPr lang="vi-VN" sz="2500" dirty="0">
                <a:latin typeface="+mj-lt"/>
              </a:rPr>
              <a:t>+ 01 Panel 05“</a:t>
            </a:r>
            <a:endParaRPr lang="en-US" sz="2500" dirty="0">
              <a:latin typeface="+mj-lt"/>
            </a:endParaRPr>
          </a:p>
          <a:p>
            <a:pPr>
              <a:defRPr/>
            </a:pPr>
            <a:r>
              <a:rPr lang="vi-VN" sz="2500" dirty="0">
                <a:latin typeface="+mj-lt"/>
              </a:rPr>
              <a:t>+ 01 Popup 05" </a:t>
            </a:r>
            <a:endParaRPr lang="en-US" sz="2500" dirty="0">
              <a:latin typeface="+mj-lt"/>
            </a:endParaRPr>
          </a:p>
          <a:p>
            <a:pPr>
              <a:defRPr/>
            </a:pPr>
            <a:r>
              <a:rPr lang="vi-VN" sz="2500" dirty="0">
                <a:latin typeface="+mj-lt"/>
              </a:rPr>
              <a:t>+ Logo </a:t>
            </a:r>
            <a:r>
              <a:rPr lang="en-US" sz="2500" dirty="0">
                <a:latin typeface="+mj-lt"/>
              </a:rPr>
              <a:t>NTT </a:t>
            </a:r>
            <a:r>
              <a:rPr lang="vi-VN" sz="2500" dirty="0">
                <a:latin typeface="+mj-lt"/>
              </a:rPr>
              <a:t>trên phông sân khấu </a:t>
            </a:r>
            <a:endParaRPr lang="en-US" sz="2500" dirty="0">
              <a:latin typeface="+mj-lt"/>
            </a:endParaRPr>
          </a:p>
          <a:p>
            <a:pPr>
              <a:defRPr/>
            </a:pPr>
            <a:r>
              <a:rPr lang="vi-VN" sz="2500" dirty="0">
                <a:latin typeface="+mj-lt"/>
              </a:rPr>
              <a:t>+ MC cảm ơn </a:t>
            </a:r>
            <a:r>
              <a:rPr lang="en-US" sz="2500" dirty="0">
                <a:latin typeface="+mj-lt"/>
              </a:rPr>
              <a:t>NTT </a:t>
            </a:r>
            <a:r>
              <a:rPr lang="vi-VN" sz="2500" dirty="0">
                <a:latin typeface="+mj-lt"/>
              </a:rPr>
              <a:t>đầu và cuối chương trình</a:t>
            </a:r>
          </a:p>
          <a:p>
            <a:pPr marL="0" indent="0">
              <a:buNone/>
            </a:pPr>
            <a:endParaRPr lang="en-US" dirty="0"/>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38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2590800" y="76199"/>
            <a:ext cx="6400800" cy="1063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smtClean="0">
                <a:solidFill>
                  <a:srgbClr val="FF0000"/>
                </a:solidFill>
                <a:latin typeface="+mj-lt"/>
              </a:rPr>
              <a:t>QUYỀN LỢI NHÀ TÀI TRỢ</a:t>
            </a:r>
            <a:endParaRPr lang="en-US" sz="3500" b="1" dirty="0">
              <a:solidFill>
                <a:srgbClr val="FF0000"/>
              </a:solidFill>
              <a:latin typeface="+mj-lt"/>
            </a:endParaRPr>
          </a:p>
        </p:txBody>
      </p:sp>
    </p:spTree>
    <p:extLst>
      <p:ext uri="{BB962C8B-B14F-4D97-AF65-F5344CB8AC3E}">
        <p14:creationId xmlns:p14="http://schemas.microsoft.com/office/powerpoint/2010/main" val="308196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100000">
              <a:schemeClr val="accent1">
                <a:tint val="44500"/>
                <a:satMod val="160000"/>
              </a:schemeClr>
            </a:gs>
            <a:gs pos="100000">
              <a:schemeClr val="accent1">
                <a:tint val="23500"/>
                <a:satMod val="160000"/>
              </a:schemeClr>
            </a:gs>
            <a:gs pos="92000">
              <a:schemeClr val="accent1">
                <a:tint val="23500"/>
                <a:satMod val="16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248400"/>
            <a:ext cx="5257800" cy="609600"/>
          </a:xfrm>
        </p:spPr>
        <p:txBody>
          <a:bodyPr>
            <a:normAutofit/>
          </a:bodyPr>
          <a:lstStyle/>
          <a:p>
            <a:r>
              <a:rPr lang="vi-VN" sz="2000" b="1" dirty="0" smtClean="0">
                <a:solidFill>
                  <a:srgbClr val="FFC000"/>
                </a:solidFill>
              </a:rPr>
              <a:t>Bản quyền TayViet Communication</a:t>
            </a:r>
            <a:endParaRPr lang="en-US" sz="2000" dirty="0"/>
          </a:p>
        </p:txBody>
      </p:sp>
      <p:sp>
        <p:nvSpPr>
          <p:cNvPr id="3" name="Content Placeholder 2"/>
          <p:cNvSpPr>
            <a:spLocks noGrp="1"/>
          </p:cNvSpPr>
          <p:nvPr>
            <p:ph idx="1"/>
          </p:nvPr>
        </p:nvSpPr>
        <p:spPr>
          <a:xfrm>
            <a:off x="76200" y="1417637"/>
            <a:ext cx="6096001" cy="4830763"/>
          </a:xfrm>
        </p:spPr>
        <p:txBody>
          <a:bodyPr>
            <a:normAutofit fontScale="55000" lnSpcReduction="20000"/>
          </a:bodyPr>
          <a:lstStyle/>
          <a:p>
            <a:pPr>
              <a:lnSpc>
                <a:spcPct val="160000"/>
              </a:lnSpc>
            </a:pPr>
            <a:r>
              <a:rPr lang="vi-VN" sz="4000" dirty="0" smtClean="0">
                <a:solidFill>
                  <a:srgbClr val="002060"/>
                </a:solidFill>
                <a:latin typeface="Times New Roman" pitchFamily="18" charset="0"/>
                <a:cs typeface="Times New Roman" pitchFamily="18" charset="0"/>
              </a:rPr>
              <a:t>Cập nhật video hàng tuần trên kênh youtube của đơn vị sản xuất</a:t>
            </a:r>
          </a:p>
          <a:p>
            <a:pPr>
              <a:lnSpc>
                <a:spcPct val="160000"/>
              </a:lnSpc>
            </a:pPr>
            <a:r>
              <a:rPr lang="vi-VN" sz="4000" dirty="0" smtClean="0">
                <a:solidFill>
                  <a:srgbClr val="002060"/>
                </a:solidFill>
                <a:latin typeface="Times New Roman" pitchFamily="18" charset="0"/>
                <a:cs typeface="Times New Roman" pitchFamily="18" charset="0"/>
              </a:rPr>
              <a:t>Giới thiệu từng tập trước ngày phát sóng trên trang facebook của đơn vị sản xuất</a:t>
            </a:r>
          </a:p>
          <a:p>
            <a:pPr>
              <a:lnSpc>
                <a:spcPct val="160000"/>
              </a:lnSpc>
            </a:pPr>
            <a:r>
              <a:rPr lang="vi-VN" sz="4000" dirty="0" smtClean="0">
                <a:solidFill>
                  <a:srgbClr val="002060"/>
                </a:solidFill>
                <a:latin typeface="Times New Roman" pitchFamily="18" charset="0"/>
                <a:cs typeface="Times New Roman" pitchFamily="18" charset="0"/>
              </a:rPr>
              <a:t>Lập fanpage cho chương trình</a:t>
            </a:r>
          </a:p>
          <a:p>
            <a:pPr>
              <a:lnSpc>
                <a:spcPct val="160000"/>
              </a:lnSpc>
            </a:pPr>
            <a:r>
              <a:rPr lang="vi-VN" sz="4000" dirty="0" smtClean="0">
                <a:solidFill>
                  <a:srgbClr val="002060"/>
                </a:solidFill>
                <a:latin typeface="Times New Roman" pitchFamily="18" charset="0"/>
                <a:cs typeface="Times New Roman" pitchFamily="18" charset="0"/>
              </a:rPr>
              <a:t>Giới thiệu trailer trên sóng truyền hình</a:t>
            </a:r>
            <a:endParaRPr lang="vi-VN" sz="4000" b="1" i="1" dirty="0" smtClean="0">
              <a:solidFill>
                <a:srgbClr val="002060"/>
              </a:solidFill>
              <a:latin typeface="Times New Roman" pitchFamily="18" charset="0"/>
              <a:cs typeface="Times New Roman" pitchFamily="18" charset="0"/>
            </a:endParaRPr>
          </a:p>
          <a:p>
            <a:pPr>
              <a:lnSpc>
                <a:spcPct val="160000"/>
              </a:lnSpc>
            </a:pPr>
            <a:r>
              <a:rPr lang="vi-VN" sz="4000" dirty="0" smtClean="0">
                <a:solidFill>
                  <a:srgbClr val="002060"/>
                </a:solidFill>
                <a:latin typeface="Times New Roman" pitchFamily="18" charset="0"/>
                <a:cs typeface="Times New Roman" pitchFamily="18" charset="0"/>
              </a:rPr>
              <a:t>Giải đáp thư từ, thắc mắc của khán giả</a:t>
            </a:r>
          </a:p>
          <a:p>
            <a:pPr>
              <a:lnSpc>
                <a:spcPct val="160000"/>
              </a:lnSpc>
            </a:pPr>
            <a:r>
              <a:rPr lang="vi-VN" sz="4000" dirty="0" smtClean="0">
                <a:solidFill>
                  <a:srgbClr val="002060"/>
                </a:solidFill>
                <a:latin typeface="Times New Roman" pitchFamily="18" charset="0"/>
                <a:cs typeface="Times New Roman" pitchFamily="18" charset="0"/>
              </a:rPr>
              <a:t>Tiếp nhận những câu chuyện thực tế của khán giả đưa vào chương trình.</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362200" y="76200"/>
            <a:ext cx="66294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300" b="1" dirty="0" smtClean="0">
                <a:solidFill>
                  <a:srgbClr val="FF0000"/>
                </a:solidFill>
                <a:latin typeface="+mj-lt"/>
              </a:rPr>
              <a:t>CHIẾN LƯỢC TRUYỀN THÔNG</a:t>
            </a:r>
            <a:endParaRPr lang="en-US" sz="3300" b="1" dirty="0">
              <a:solidFill>
                <a:srgbClr val="FF0000"/>
              </a:solidFill>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95401"/>
            <a:ext cx="27432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3048000"/>
            <a:ext cx="1828800" cy="182373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5067300"/>
            <a:ext cx="2667000" cy="1638300"/>
          </a:xfrm>
          <a:prstGeom prst="rect">
            <a:avLst/>
          </a:prstGeom>
        </p:spPr>
      </p:pic>
    </p:spTree>
    <p:extLst>
      <p:ext uri="{BB962C8B-B14F-4D97-AF65-F5344CB8AC3E}">
        <p14:creationId xmlns:p14="http://schemas.microsoft.com/office/powerpoint/2010/main" val="214105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400800"/>
            <a:ext cx="4267200" cy="533400"/>
          </a:xfrm>
        </p:spPr>
        <p:txBody>
          <a:bodyPr>
            <a:normAutofit fontScale="90000"/>
          </a:bodyPr>
          <a:lstStyle/>
          <a:p>
            <a:r>
              <a:rPr lang="vi-VN" sz="2200" b="1" dirty="0" smtClean="0">
                <a:solidFill>
                  <a:srgbClr val="FFC000"/>
                </a:solidFill>
              </a:rPr>
              <a:t>Bản quyền TayViet Communication</a:t>
            </a:r>
            <a:r>
              <a:rPr lang="en-US" sz="2000" dirty="0" smtClean="0"/>
              <a:t/>
            </a:r>
            <a:br>
              <a:rPr lang="en-US" sz="2000" dirty="0" smtClean="0"/>
            </a:b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295400"/>
            <a:ext cx="7772400" cy="4876800"/>
          </a:xfrm>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1" y="1371600"/>
            <a:ext cx="7772399" cy="1169551"/>
          </a:xfrm>
          <a:prstGeom prst="rect">
            <a:avLst/>
          </a:prstGeom>
        </p:spPr>
        <p:txBody>
          <a:bodyPr wrap="square">
            <a:spAutoFit/>
          </a:bodyPr>
          <a:lstStyle/>
          <a:p>
            <a:pPr algn="ctr"/>
            <a:r>
              <a:rPr lang="vi-VN" sz="3500" b="1" i="1" dirty="0">
                <a:solidFill>
                  <a:srgbClr val="EE1700"/>
                </a:solidFill>
                <a:effectLst>
                  <a:glow rad="127000">
                    <a:schemeClr val="accent6">
                      <a:lumMod val="20000"/>
                      <a:lumOff val="80000"/>
                    </a:schemeClr>
                  </a:glow>
                </a:effectLst>
                <a:latin typeface="+mj-lt"/>
                <a:cs typeface="Times New Roman" pitchFamily="18" charset="0"/>
              </a:rPr>
              <a:t>Chân thành cảm ơn quí đơn vị đã giành thời gian xem chương trình!!  </a:t>
            </a:r>
            <a:endParaRPr lang="en-US" sz="3500" dirty="0">
              <a:solidFill>
                <a:srgbClr val="FF0000"/>
              </a:solidFill>
              <a:latin typeface="+mj-lt"/>
            </a:endParaRPr>
          </a:p>
        </p:txBody>
      </p:sp>
    </p:spTree>
    <p:extLst>
      <p:ext uri="{BB962C8B-B14F-4D97-AF65-F5344CB8AC3E}">
        <p14:creationId xmlns:p14="http://schemas.microsoft.com/office/powerpoint/2010/main" val="2053315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362</Words>
  <Application>Microsoft Office PowerPoint</Application>
  <PresentationFormat>On-screen Show (4:3)</PresentationFormat>
  <Paragraphs>38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vt:lpstr>
      <vt:lpstr> </vt:lpstr>
      <vt:lpstr>               1. Cả nhà đều vui (6 phút) Là chuỗi đề tài đa dạng, phong phú xoay quanh những điều quan tâm của nhiều gia đình hiện nay.</vt:lpstr>
      <vt:lpstr>Bản quyền TayViet Communication </vt:lpstr>
      <vt:lpstr>Bản quyền TayViet Communication</vt:lpstr>
      <vt:lpstr>Bản quyền TayViet Communication</vt:lpstr>
      <vt:lpstr>Bản quyền TayViet Communication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Tay Viet</dc:creator>
  <cp:lastModifiedBy>Tay Viet</cp:lastModifiedBy>
  <cp:revision>13</cp:revision>
  <dcterms:created xsi:type="dcterms:W3CDTF">2018-01-22T02:11:11Z</dcterms:created>
  <dcterms:modified xsi:type="dcterms:W3CDTF">2018-01-24T04:06:16Z</dcterms:modified>
</cp:coreProperties>
</file>